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73" r:id="rId15"/>
    <p:sldId id="269" r:id="rId16"/>
    <p:sldId id="270" r:id="rId17"/>
    <p:sldId id="272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sha" initials="s" lastIdx="2" clrIdx="0">
    <p:extLst>
      <p:ext uri="{19B8F6BF-5375-455C-9EA6-DF929625EA0E}">
        <p15:presenceInfo xmlns:p15="http://schemas.microsoft.com/office/powerpoint/2012/main" userId="sash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3973" autoAdjust="0"/>
  </p:normalViewPr>
  <p:slideViewPr>
    <p:cSldViewPr snapToGrid="0">
      <p:cViewPr varScale="1">
        <p:scale>
          <a:sx n="82" d="100"/>
          <a:sy n="82" d="100"/>
        </p:scale>
        <p:origin x="7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C3B35D-7DAC-46DC-8DF7-930E932A26F0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5B4CA5-1E76-463C-9A77-B2D533CA80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5989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4CA5-1E76-463C-9A77-B2D533CA80B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8650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5B4CA5-1E76-463C-9A77-B2D533CA80B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8796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6A8994-1BA9-4AE7-8156-6CFBF09B7C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DD180EE-A67D-4960-9EE7-13D3837541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4939AE3-2F19-4B26-9248-96AB605F7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86C57F-4F4E-49D2-881F-3C657EB6B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9AC8EC-8EBD-4EAB-B8C5-8E086A82E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0479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B5B220-9A26-473C-9EEB-046BC68CB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7531E03-D53C-4494-AEB9-7AC882DC09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3F1B21-2B9E-4A0D-94EC-916626B1D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8D6F85-FC1C-407F-A59A-F93EBC652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F5ACAE-7C77-45BA-8879-0F6B6101A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202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D126A7F-301C-4E5C-BD66-44A0A76D03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B50EE1A-AA9F-494F-AD10-3B15F6EA2F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F010C8A-065E-4422-A469-121AFAF12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4046BD-CD49-4B4C-80D6-A26357423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AE52C9-54C9-49BF-836C-6748D00C4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7724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AD30BD-3DB7-44CC-9E2E-972CE1B1D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23734B-CA95-4894-86A1-97C37EBDD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6FEC3B-5ACC-447F-A52E-61ABA2E21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447CD7-2C10-4CB9-BBFD-5EC8C851B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05551A-FE80-43F7-AC98-3917ECE3B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41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F20B14-BA7C-4950-829E-04B43D16E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055B66-62FE-42CA-AB5D-A8F83F59A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9730CA-EE77-40D2-B3C5-E886D3C94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877EDDA-4EF4-4150-8213-B7795CF62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76AD4B9-2E0B-4F0E-8148-EA091A0E9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692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27C50-5DD5-4D5B-A1E2-84A00EECB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A242CE-04BD-43EA-93BF-EEB943818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7D25B68-92E1-4167-A987-2B30C95F3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361714-558E-44A0-A985-8F62BC903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2767F64-0424-46BE-B2A1-C53F4232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EE3B0B-5091-4446-BE96-B59764DE0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4262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7795BA-C2A8-40AD-AC33-3D84A4D76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25D3B5E-F298-47DE-9530-AC9639E4C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A4F99C9-C794-4AAC-B54E-69E95A1655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F0C56A-19BF-4F15-BDB3-DECB2DFE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4CDA32B-99F8-4032-8911-F9EBDC4BE6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4184410-84B6-4936-A4DD-64623BBD2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260E645-A5B4-4AEC-9DB8-D6BA127F3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D8DF5A8-AE04-4DDF-B063-D960245C2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6648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369B2-4B55-423B-870C-668592FBE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2E1564A-2605-4650-9434-280A6D66A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C871018-5B93-49FD-A610-69B9DE8AB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BEB163E-F543-472D-94D3-1A650AC85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57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52AACDA-3F49-4FDF-89D7-08D20F09A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7D3891B-25A7-4884-8A1F-1933F9342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FC16B22-09A5-46AD-82B5-885238F64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7401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CECA3F-7570-4875-9D4F-415084D4E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B73894-ABCB-4F9C-B3DB-18685A869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7815F6E-5E7F-4BA7-82B3-4F964C176B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8DD5A2-24D5-4A6B-AAEC-B09EB6CE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6507CE-7581-4215-8500-6ECD83992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7BE043-3978-47C6-B533-84DB2A4D6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4518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8E002A-8164-4457-9AB9-B2EB9ACC8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7D0880D-85E7-4B02-A589-F099607D2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34E758-7C9B-4941-90AC-9A8F03A78B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706DCE7-1CAB-44DC-AE2F-BA84E3EA5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F9BAB6F-0E41-4F12-AD5C-2B32805F9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BF5AE80-1033-484F-A637-CC9513C65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914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BC9F33-6FEE-475F-A13A-CAEDEA392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82B6810-2B7D-4F52-981C-905D5CF8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A169D1-70C9-4A71-8AE6-C160E8B40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AC19E-0C36-431F-B279-A5C2437C7671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7087FD-3155-4DE3-8D31-25ADDACA45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372F92-05B1-4620-BF26-97FD088C7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31698-023F-46EF-B3F2-D162012AE9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9179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F69F47A-0B9F-4CBF-AC72-CAA15D96B4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8552" t="10169" r="22302" b="1816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394313F-A11A-4CF6-B801-B3E62FADF681}"/>
              </a:ext>
            </a:extLst>
          </p:cNvPr>
          <p:cNvSpPr/>
          <p:nvPr/>
        </p:nvSpPr>
        <p:spPr>
          <a:xfrm>
            <a:off x="619991" y="601945"/>
            <a:ext cx="10952018" cy="565411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206CE4-21CC-4EB0-B427-ADEF0A81E324}"/>
              </a:ext>
            </a:extLst>
          </p:cNvPr>
          <p:cNvSpPr txBox="1"/>
          <p:nvPr/>
        </p:nvSpPr>
        <p:spPr>
          <a:xfrm>
            <a:off x="3667991" y="1634836"/>
            <a:ext cx="48560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Walmurt</a:t>
            </a:r>
            <a:r>
              <a:rPr lang="en-US" sz="4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Bank</a:t>
            </a:r>
            <a:endParaRPr lang="ru-RU" sz="48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969800-F0D2-4289-B1C3-E557FC6F5C27}"/>
              </a:ext>
            </a:extLst>
          </p:cNvPr>
          <p:cNvSpPr txBox="1"/>
          <p:nvPr/>
        </p:nvSpPr>
        <p:spPr>
          <a:xfrm>
            <a:off x="5407183" y="5223164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bg1"/>
                </a:solidFill>
              </a:rPr>
              <a:t>автор: Кузнецов Александр Олегович</a:t>
            </a:r>
          </a:p>
        </p:txBody>
      </p:sp>
    </p:spTree>
    <p:extLst>
      <p:ext uri="{BB962C8B-B14F-4D97-AF65-F5344CB8AC3E}">
        <p14:creationId xmlns:p14="http://schemas.microsoft.com/office/powerpoint/2010/main" val="214187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F2670CE-D3AB-4381-846C-969F1A49E1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726" t="10659" r="16816" b="9058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23A3149-BF0C-4ACA-9215-D145F9485384}"/>
              </a:ext>
            </a:extLst>
          </p:cNvPr>
          <p:cNvSpPr/>
          <p:nvPr/>
        </p:nvSpPr>
        <p:spPr>
          <a:xfrm>
            <a:off x="256229" y="420329"/>
            <a:ext cx="11887200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22C52D-2F96-44DC-B29E-A53361A18389}"/>
              </a:ext>
            </a:extLst>
          </p:cNvPr>
          <p:cNvSpPr txBox="1"/>
          <p:nvPr/>
        </p:nvSpPr>
        <p:spPr>
          <a:xfrm>
            <a:off x="5458005" y="648929"/>
            <a:ext cx="1307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Классы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0C20BE6-E80B-4566-B818-5AC7B52695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02" t="17048" r="43388" b="26930"/>
          <a:stretch/>
        </p:blipFill>
        <p:spPr>
          <a:xfrm>
            <a:off x="364895" y="1400748"/>
            <a:ext cx="5562044" cy="319056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EF5E2EA-818D-4EC5-9175-40EEAEA1F8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404" t="14672" r="35000" b="28118"/>
          <a:stretch/>
        </p:blipFill>
        <p:spPr>
          <a:xfrm>
            <a:off x="6265061" y="1400749"/>
            <a:ext cx="5562043" cy="31905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93946A1-539D-44E8-9314-D6B758A01B78}"/>
              </a:ext>
            </a:extLst>
          </p:cNvPr>
          <p:cNvSpPr txBox="1"/>
          <p:nvPr/>
        </p:nvSpPr>
        <p:spPr>
          <a:xfrm>
            <a:off x="373626" y="4713675"/>
            <a:ext cx="55620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Все поля из регистрации + дата регистрации и поле </a:t>
            </a:r>
            <a:r>
              <a:rPr lang="en-US" sz="2400" dirty="0">
                <a:solidFill>
                  <a:schemeClr val="bg1"/>
                </a:solidFill>
              </a:rPr>
              <a:t>“admin”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31C31E-BDFF-4C08-871B-8A92639D0223}"/>
              </a:ext>
            </a:extLst>
          </p:cNvPr>
          <p:cNvSpPr txBox="1"/>
          <p:nvPr/>
        </p:nvSpPr>
        <p:spPr>
          <a:xfrm>
            <a:off x="6265061" y="4713675"/>
            <a:ext cx="55533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Все поля из оформления карты + дата, номер карты, код безопасности, </a:t>
            </a:r>
            <a:r>
              <a:rPr lang="ru-RU" sz="2400" dirty="0" err="1">
                <a:solidFill>
                  <a:schemeClr val="bg1"/>
                </a:solidFill>
              </a:rPr>
              <a:t>пинкод</a:t>
            </a:r>
            <a:r>
              <a:rPr lang="ru-RU" sz="2400" dirty="0">
                <a:solidFill>
                  <a:schemeClr val="bg1"/>
                </a:solidFill>
              </a:rPr>
              <a:t> и баланс</a:t>
            </a:r>
          </a:p>
        </p:txBody>
      </p:sp>
      <p:sp>
        <p:nvSpPr>
          <p:cNvPr id="17" name="Знак ''минус'' 16">
            <a:extLst>
              <a:ext uri="{FF2B5EF4-FFF2-40B4-BE49-F238E27FC236}">
                <a16:creationId xmlns:a16="http://schemas.microsoft.com/office/drawing/2014/main" id="{0395FCB6-CA12-4BEB-B228-4CC43870F205}"/>
              </a:ext>
            </a:extLst>
          </p:cNvPr>
          <p:cNvSpPr/>
          <p:nvPr/>
        </p:nvSpPr>
        <p:spPr>
          <a:xfrm rot="5400000">
            <a:off x="3167605" y="3501037"/>
            <a:ext cx="5861185" cy="156969"/>
          </a:xfrm>
          <a:prstGeom prst="mathMin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660464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F0CC235-52A0-469B-B67E-1D8813001F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403" t="9916" r="16421" b="9058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AA6529E-ACC3-4EFB-93AF-93D526665806}"/>
              </a:ext>
            </a:extLst>
          </p:cNvPr>
          <p:cNvSpPr/>
          <p:nvPr/>
        </p:nvSpPr>
        <p:spPr>
          <a:xfrm>
            <a:off x="196645" y="420329"/>
            <a:ext cx="11818373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507404D-BF92-424C-AC2F-2218CCDB16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3" t="8795" r="36445" b="38692"/>
          <a:stretch/>
        </p:blipFill>
        <p:spPr>
          <a:xfrm>
            <a:off x="368712" y="3211048"/>
            <a:ext cx="6238565" cy="29734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5CB739B-876C-4497-A983-50836FF9F2B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958" t="21655" r="41693" b="26187"/>
          <a:stretch/>
        </p:blipFill>
        <p:spPr>
          <a:xfrm>
            <a:off x="5968180" y="599767"/>
            <a:ext cx="5855107" cy="31659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2BF770-64D6-47B0-8D03-948F231F92F4}"/>
              </a:ext>
            </a:extLst>
          </p:cNvPr>
          <p:cNvSpPr txBox="1"/>
          <p:nvPr/>
        </p:nvSpPr>
        <p:spPr>
          <a:xfrm>
            <a:off x="368712" y="599767"/>
            <a:ext cx="1175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Вклады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05856-DACE-428C-8693-2AE9160B2410}"/>
              </a:ext>
            </a:extLst>
          </p:cNvPr>
          <p:cNvSpPr txBox="1"/>
          <p:nvPr/>
        </p:nvSpPr>
        <p:spPr>
          <a:xfrm>
            <a:off x="368712" y="1212910"/>
            <a:ext cx="4874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Все поля из оформления + процент.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A5B5F7-EFEC-4926-BC81-1C222454B769}"/>
              </a:ext>
            </a:extLst>
          </p:cNvPr>
          <p:cNvSpPr txBox="1"/>
          <p:nvPr/>
        </p:nvSpPr>
        <p:spPr>
          <a:xfrm>
            <a:off x="6803923" y="3945192"/>
            <a:ext cx="1324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Кредиты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E92785-FF4D-4612-ACDC-168B50C5808C}"/>
              </a:ext>
            </a:extLst>
          </p:cNvPr>
          <p:cNvSpPr txBox="1"/>
          <p:nvPr/>
        </p:nvSpPr>
        <p:spPr>
          <a:xfrm>
            <a:off x="6803923" y="4586295"/>
            <a:ext cx="4866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Все поля из оформления + процент, процент за неуплату </a:t>
            </a:r>
          </a:p>
        </p:txBody>
      </p:sp>
    </p:spTree>
    <p:extLst>
      <p:ext uri="{BB962C8B-B14F-4D97-AF65-F5344CB8AC3E}">
        <p14:creationId xmlns:p14="http://schemas.microsoft.com/office/powerpoint/2010/main" val="3353892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91CA54C-18DC-4BC0-AA46-16D95DE2ED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6290" t="10362" r="25404" b="18840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60FEDA0-2E55-42D2-862A-A8CC8A1D82C2}"/>
              </a:ext>
            </a:extLst>
          </p:cNvPr>
          <p:cNvSpPr/>
          <p:nvPr/>
        </p:nvSpPr>
        <p:spPr>
          <a:xfrm>
            <a:off x="658761" y="420329"/>
            <a:ext cx="10874478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56E486-3C1B-4262-9CA0-2BDDA552DBE1}"/>
              </a:ext>
            </a:extLst>
          </p:cNvPr>
          <p:cNvSpPr txBox="1"/>
          <p:nvPr/>
        </p:nvSpPr>
        <p:spPr>
          <a:xfrm>
            <a:off x="1199275" y="651879"/>
            <a:ext cx="979384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>
                <a:solidFill>
                  <a:schemeClr val="bg1"/>
                </a:solidFill>
              </a:rPr>
              <a:t>Классов слишком много, поэтому </a:t>
            </a:r>
            <a:r>
              <a:rPr lang="ru-RU" sz="2400" dirty="0" err="1">
                <a:solidFill>
                  <a:schemeClr val="bg1"/>
                </a:solidFill>
              </a:rPr>
              <a:t>вкрадце</a:t>
            </a:r>
            <a:r>
              <a:rPr lang="ru-RU" sz="2400" dirty="0">
                <a:solidFill>
                  <a:schemeClr val="bg1"/>
                </a:solidFill>
              </a:rPr>
              <a:t> опишу какие еще есть</a:t>
            </a:r>
            <a:r>
              <a:rPr lang="en-US" sz="2400" dirty="0">
                <a:solidFill>
                  <a:schemeClr val="bg1"/>
                </a:solidFill>
              </a:rPr>
              <a:t>: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PensionCards</a:t>
            </a:r>
            <a:r>
              <a:rPr lang="en-US" sz="2400" dirty="0">
                <a:solidFill>
                  <a:schemeClr val="bg1"/>
                </a:solidFill>
              </a:rPr>
              <a:t> –</a:t>
            </a:r>
            <a:r>
              <a:rPr lang="ru-RU" sz="2400" dirty="0">
                <a:solidFill>
                  <a:schemeClr val="bg1"/>
                </a:solidFill>
              </a:rPr>
              <a:t> класс с пенсионными картами( похож на класс с </a:t>
            </a:r>
            <a:r>
              <a:rPr lang="ru-RU" sz="2400" dirty="0" err="1">
                <a:solidFill>
                  <a:schemeClr val="bg1"/>
                </a:solidFill>
              </a:rPr>
              <a:t>дебютовыми</a:t>
            </a:r>
            <a:r>
              <a:rPr lang="ru-RU" sz="2400" dirty="0">
                <a:solidFill>
                  <a:schemeClr val="bg1"/>
                </a:solidFill>
              </a:rPr>
              <a:t> картами, но по задумке если поле с льготами и скидками)</a:t>
            </a:r>
            <a:r>
              <a:rPr lang="en-US" sz="2400" dirty="0">
                <a:solidFill>
                  <a:schemeClr val="bg1"/>
                </a:solidFill>
              </a:rPr>
              <a:t>;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CreditCards</a:t>
            </a:r>
            <a:r>
              <a:rPr lang="en-US" sz="2400" dirty="0">
                <a:solidFill>
                  <a:schemeClr val="bg1"/>
                </a:solidFill>
              </a:rPr>
              <a:t> – </a:t>
            </a:r>
            <a:r>
              <a:rPr lang="ru-RU" sz="2400" dirty="0">
                <a:solidFill>
                  <a:schemeClr val="bg1"/>
                </a:solidFill>
              </a:rPr>
              <a:t>класс с кредитными картами ( похож на класс с </a:t>
            </a:r>
            <a:r>
              <a:rPr lang="ru-RU" sz="2400" dirty="0" err="1">
                <a:solidFill>
                  <a:schemeClr val="bg1"/>
                </a:solidFill>
              </a:rPr>
              <a:t>дебютовыми</a:t>
            </a:r>
            <a:r>
              <a:rPr lang="ru-RU" sz="2400" dirty="0">
                <a:solidFill>
                  <a:schemeClr val="bg1"/>
                </a:solidFill>
              </a:rPr>
              <a:t> картами, но есть процент, процент за неуплату и долг )</a:t>
            </a:r>
            <a:r>
              <a:rPr lang="en-US" sz="2400" dirty="0">
                <a:solidFill>
                  <a:schemeClr val="bg1"/>
                </a:solidFill>
              </a:rPr>
              <a:t>; Reviews – </a:t>
            </a:r>
            <a:r>
              <a:rPr lang="ru-RU" sz="2400" dirty="0">
                <a:solidFill>
                  <a:schemeClr val="bg1"/>
                </a:solidFill>
              </a:rPr>
              <a:t>пожелания пользователей ( почта, имя, </a:t>
            </a:r>
            <a:r>
              <a:rPr lang="en-US" sz="2400" dirty="0">
                <a:solidFill>
                  <a:schemeClr val="bg1"/>
                </a:solidFill>
              </a:rPr>
              <a:t>message </a:t>
            </a:r>
            <a:r>
              <a:rPr lang="ru-RU" sz="2400" dirty="0">
                <a:solidFill>
                  <a:schemeClr val="bg1"/>
                </a:solidFill>
              </a:rPr>
              <a:t>)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ru-RU" sz="2400" dirty="0">
                <a:solidFill>
                  <a:schemeClr val="bg1"/>
                </a:solidFill>
              </a:rPr>
              <a:t>в перспективе админы должны на них отвечать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6846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2430D05-AAE1-4210-9EF3-7B21C7F039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584" t="9057" r="30083" b="242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4C1C87-81A7-47FE-8182-91DC321395E7}"/>
              </a:ext>
            </a:extLst>
          </p:cNvPr>
          <p:cNvSpPr/>
          <p:nvPr/>
        </p:nvSpPr>
        <p:spPr>
          <a:xfrm>
            <a:off x="658761" y="420329"/>
            <a:ext cx="10874478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F20BBC-FA56-4DB0-8AFB-CB3BB2367EC6}"/>
              </a:ext>
            </a:extLst>
          </p:cNvPr>
          <p:cNvSpPr txBox="1"/>
          <p:nvPr/>
        </p:nvSpPr>
        <p:spPr>
          <a:xfrm>
            <a:off x="5489840" y="609600"/>
            <a:ext cx="1432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Аккаунт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F0A310-35C0-4250-B229-9D13EA1F6B47}"/>
              </a:ext>
            </a:extLst>
          </p:cNvPr>
          <p:cNvSpPr txBox="1"/>
          <p:nvPr/>
        </p:nvSpPr>
        <p:spPr>
          <a:xfrm>
            <a:off x="1117600" y="1553148"/>
            <a:ext cx="5130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>
                <a:solidFill>
                  <a:schemeClr val="bg1"/>
                </a:solidFill>
              </a:rPr>
              <a:t>После регистрации становится доступна вкладка аккаунт. Здесь вы можете</a:t>
            </a:r>
            <a:r>
              <a:rPr lang="en-US" sz="2400" dirty="0">
                <a:solidFill>
                  <a:schemeClr val="bg1"/>
                </a:solidFill>
              </a:rPr>
              <a:t>:</a:t>
            </a:r>
            <a:r>
              <a:rPr lang="ru-RU" sz="2400" dirty="0">
                <a:solidFill>
                  <a:schemeClr val="bg1"/>
                </a:solidFill>
              </a:rPr>
              <a:t> посмотреть список и баланс своих кард, Переводить деньги с карты на карту, пополнить баланс, погашение кредита( если они есть ), выйти из аккаунта.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7FC3569-ED69-4923-AB13-168245A65C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667" t="9386" b="65739"/>
          <a:stretch/>
        </p:blipFill>
        <p:spPr>
          <a:xfrm>
            <a:off x="6441442" y="1553148"/>
            <a:ext cx="4198119" cy="309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834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5E1577E-122B-4C21-A811-C4821039B4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6290" t="10362" r="25404" b="18840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9433F6F-21D3-4D3A-A171-146981344F04}"/>
              </a:ext>
            </a:extLst>
          </p:cNvPr>
          <p:cNvSpPr/>
          <p:nvPr/>
        </p:nvSpPr>
        <p:spPr>
          <a:xfrm>
            <a:off x="658761" y="420329"/>
            <a:ext cx="10874478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0027A-8BEE-4BAD-AE93-939E701634D9}"/>
              </a:ext>
            </a:extLst>
          </p:cNvPr>
          <p:cNvSpPr txBox="1"/>
          <p:nvPr/>
        </p:nvSpPr>
        <p:spPr>
          <a:xfrm>
            <a:off x="957555" y="699796"/>
            <a:ext cx="80530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В пункте  </a:t>
            </a:r>
            <a:r>
              <a:rPr lang="en-US" sz="2400" dirty="0">
                <a:solidFill>
                  <a:schemeClr val="bg1"/>
                </a:solidFill>
              </a:rPr>
              <a:t>“</a:t>
            </a:r>
            <a:r>
              <a:rPr lang="ru-RU" sz="2400" dirty="0">
                <a:solidFill>
                  <a:schemeClr val="bg1"/>
                </a:solidFill>
              </a:rPr>
              <a:t>мои карты </a:t>
            </a:r>
            <a:r>
              <a:rPr lang="en-US" sz="2400" dirty="0">
                <a:solidFill>
                  <a:schemeClr val="bg1"/>
                </a:solidFill>
              </a:rPr>
              <a:t>”</a:t>
            </a:r>
            <a:r>
              <a:rPr lang="ru-RU" sz="2400" dirty="0">
                <a:solidFill>
                  <a:schemeClr val="bg1"/>
                </a:solidFill>
              </a:rPr>
              <a:t> можно посмотреть какие карты, вклады и кредиты у вас есть. Для всех карт можно посмотреть историю переводов.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257A848-D466-4692-8E88-5DC6DB795F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057"/>
          <a:stretch/>
        </p:blipFill>
        <p:spPr>
          <a:xfrm>
            <a:off x="2286000" y="2179592"/>
            <a:ext cx="7620000" cy="376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873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40C42A1-44EE-4353-8455-2383274722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583" t="10307" r="17595" b="1006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27D317-643B-4489-876E-F30B36FA5B17}"/>
              </a:ext>
            </a:extLst>
          </p:cNvPr>
          <p:cNvSpPr/>
          <p:nvPr/>
        </p:nvSpPr>
        <p:spPr>
          <a:xfrm>
            <a:off x="172720" y="162560"/>
            <a:ext cx="11866880" cy="6522719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3C23EEF-3002-46BE-A89D-18AC9DA210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058"/>
          <a:stretch/>
        </p:blipFill>
        <p:spPr>
          <a:xfrm>
            <a:off x="325120" y="1962326"/>
            <a:ext cx="8375418" cy="41336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32D50A-3DF5-4D5E-B2E6-8AFFF18A7B32}"/>
              </a:ext>
            </a:extLst>
          </p:cNvPr>
          <p:cNvSpPr txBox="1"/>
          <p:nvPr/>
        </p:nvSpPr>
        <p:spPr>
          <a:xfrm>
            <a:off x="5127337" y="162560"/>
            <a:ext cx="19997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Поддержка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794DD8-C486-4914-B5E0-C732FB54BA98}"/>
              </a:ext>
            </a:extLst>
          </p:cNvPr>
          <p:cNvSpPr txBox="1"/>
          <p:nvPr/>
        </p:nvSpPr>
        <p:spPr>
          <a:xfrm>
            <a:off x="325120" y="908554"/>
            <a:ext cx="8371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>
                <a:solidFill>
                  <a:schemeClr val="bg1"/>
                </a:solidFill>
              </a:rPr>
              <a:t>Здесь вы можете узнать ответы на некоторые вопросы или написать в техподдержку.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1CDDDA-FC55-4924-BAB2-7A2A7E091703}"/>
              </a:ext>
            </a:extLst>
          </p:cNvPr>
          <p:cNvSpPr txBox="1"/>
          <p:nvPr/>
        </p:nvSpPr>
        <p:spPr>
          <a:xfrm>
            <a:off x="8849360" y="908554"/>
            <a:ext cx="33426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Для отправки сообщений на почту использовалась библиотека </a:t>
            </a:r>
            <a:r>
              <a:rPr lang="en-US" sz="2400" dirty="0">
                <a:solidFill>
                  <a:schemeClr val="bg1"/>
                </a:solidFill>
              </a:rPr>
              <a:t>“</a:t>
            </a:r>
            <a:r>
              <a:rPr lang="en-US" sz="2400" dirty="0" err="1">
                <a:solidFill>
                  <a:schemeClr val="bg1"/>
                </a:solidFill>
              </a:rPr>
              <a:t>smtplib</a:t>
            </a:r>
            <a:r>
              <a:rPr lang="en-US" sz="2400" dirty="0">
                <a:solidFill>
                  <a:schemeClr val="bg1"/>
                </a:solidFill>
              </a:rPr>
              <a:t>”</a:t>
            </a:r>
            <a:r>
              <a:rPr lang="ru-RU" sz="2400" dirty="0">
                <a:solidFill>
                  <a:schemeClr val="bg1"/>
                </a:solidFill>
              </a:rPr>
              <a:t>, но большинство сообщений отклоняются по причине </a:t>
            </a:r>
            <a:r>
              <a:rPr lang="en-US" sz="2400" dirty="0">
                <a:solidFill>
                  <a:schemeClr val="bg1"/>
                </a:solidFill>
              </a:rPr>
              <a:t>“</a:t>
            </a:r>
            <a:r>
              <a:rPr lang="ru-RU" sz="2400" dirty="0">
                <a:solidFill>
                  <a:schemeClr val="bg1"/>
                </a:solidFill>
              </a:rPr>
              <a:t>спам</a:t>
            </a:r>
            <a:r>
              <a:rPr lang="en-US" sz="2400" dirty="0">
                <a:solidFill>
                  <a:schemeClr val="bg1"/>
                </a:solidFill>
              </a:rPr>
              <a:t>”</a:t>
            </a:r>
            <a:r>
              <a:rPr lang="ru-RU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22619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721F784-E27E-4E71-974F-1B5020B6E7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6001" t="10307" r="30583" b="24741"/>
          <a:stretch/>
        </p:blipFill>
        <p:spPr>
          <a:xfrm>
            <a:off x="-1" y="0"/>
            <a:ext cx="12337915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16E2AD5-B5D4-48AA-989A-0A5A11124357}"/>
              </a:ext>
            </a:extLst>
          </p:cNvPr>
          <p:cNvSpPr/>
          <p:nvPr/>
        </p:nvSpPr>
        <p:spPr>
          <a:xfrm>
            <a:off x="658761" y="420329"/>
            <a:ext cx="10874478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E7BD3B-0767-43DD-91FE-028AA7C471A7}"/>
              </a:ext>
            </a:extLst>
          </p:cNvPr>
          <p:cNvSpPr txBox="1"/>
          <p:nvPr/>
        </p:nvSpPr>
        <p:spPr>
          <a:xfrm>
            <a:off x="4191620" y="508000"/>
            <a:ext cx="40609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Рабочая область админа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DF843-F3BE-4676-A666-A3B290BB5A73}"/>
              </a:ext>
            </a:extLst>
          </p:cNvPr>
          <p:cNvSpPr txBox="1"/>
          <p:nvPr/>
        </p:nvSpPr>
        <p:spPr>
          <a:xfrm>
            <a:off x="1134870" y="1031220"/>
            <a:ext cx="98887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>
                <a:solidFill>
                  <a:schemeClr val="bg1"/>
                </a:solidFill>
              </a:rPr>
              <a:t>Админ может заблокировать или разблокировать любую карту, видит данные всех пользователей (кроме админов) и отзывы.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09A40A5-74E5-49D3-8F35-41624E4F82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058"/>
          <a:stretch/>
        </p:blipFill>
        <p:spPr>
          <a:xfrm>
            <a:off x="2552255" y="2473108"/>
            <a:ext cx="7233401" cy="357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5076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9CAEE36-CB1D-4074-92D0-C79543D906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961" t="9254" r="23363" b="1749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C5A8B9F-D6D1-44B8-92F1-64BA4CE8CA5E}"/>
              </a:ext>
            </a:extLst>
          </p:cNvPr>
          <p:cNvSpPr/>
          <p:nvPr/>
        </p:nvSpPr>
        <p:spPr>
          <a:xfrm>
            <a:off x="658761" y="344812"/>
            <a:ext cx="10874478" cy="6269347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6CB915-B94D-4FC5-8E1F-7E57A6E795EB}"/>
              </a:ext>
            </a:extLst>
          </p:cNvPr>
          <p:cNvSpPr txBox="1"/>
          <p:nvPr/>
        </p:nvSpPr>
        <p:spPr>
          <a:xfrm>
            <a:off x="1051560" y="1319587"/>
            <a:ext cx="978408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При создании данного </a:t>
            </a:r>
            <a:r>
              <a:rPr lang="ru-RU" sz="2400" dirty="0" err="1">
                <a:solidFill>
                  <a:schemeClr val="bg1"/>
                </a:solidFill>
              </a:rPr>
              <a:t>web</a:t>
            </a:r>
            <a:r>
              <a:rPr lang="ru-RU" sz="2400" dirty="0">
                <a:solidFill>
                  <a:schemeClr val="bg1"/>
                </a:solidFill>
              </a:rPr>
              <a:t> приложения использовались следующие технологии: </a:t>
            </a:r>
            <a:r>
              <a:rPr lang="ru-RU" sz="2400" dirty="0" err="1">
                <a:solidFill>
                  <a:schemeClr val="bg1"/>
                </a:solidFill>
              </a:rPr>
              <a:t>flask</a:t>
            </a:r>
            <a:r>
              <a:rPr lang="ru-RU" sz="2400" dirty="0">
                <a:solidFill>
                  <a:schemeClr val="bg1"/>
                </a:solidFill>
              </a:rPr>
              <a:t>, </a:t>
            </a:r>
            <a:r>
              <a:rPr lang="en-US" sz="2400" dirty="0" err="1">
                <a:solidFill>
                  <a:schemeClr val="bg1"/>
                </a:solidFill>
              </a:rPr>
              <a:t>flask_wtf</a:t>
            </a:r>
            <a:r>
              <a:rPr lang="ru-RU" sz="2400" dirty="0">
                <a:solidFill>
                  <a:schemeClr val="bg1"/>
                </a:solidFill>
              </a:rPr>
              <a:t>,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flask_login</a:t>
            </a:r>
            <a:r>
              <a:rPr lang="en-US" sz="2400" dirty="0">
                <a:solidFill>
                  <a:schemeClr val="bg1"/>
                </a:solidFill>
              </a:rPr>
              <a:t>,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sqlalshamy</a:t>
            </a:r>
            <a:r>
              <a:rPr lang="ru-RU" sz="2400" dirty="0">
                <a:solidFill>
                  <a:schemeClr val="bg1"/>
                </a:solidFill>
              </a:rPr>
              <a:t>, </a:t>
            </a:r>
            <a:r>
              <a:rPr lang="ru-RU" sz="2400" dirty="0" err="1">
                <a:solidFill>
                  <a:schemeClr val="bg1"/>
                </a:solidFill>
              </a:rPr>
              <a:t>datetime</a:t>
            </a:r>
            <a:r>
              <a:rPr lang="ru-RU" sz="2400" dirty="0">
                <a:solidFill>
                  <a:schemeClr val="bg1"/>
                </a:solidFill>
              </a:rPr>
              <a:t>, </a:t>
            </a:r>
            <a:r>
              <a:rPr lang="en-US" sz="2400" dirty="0" err="1">
                <a:solidFill>
                  <a:schemeClr val="bg1"/>
                </a:solidFill>
              </a:rPr>
              <a:t>smtplib</a:t>
            </a:r>
            <a:r>
              <a:rPr lang="ru-RU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99669-88E3-4C14-8909-E6E58952F262}"/>
              </a:ext>
            </a:extLst>
          </p:cNvPr>
          <p:cNvSpPr txBox="1"/>
          <p:nvPr/>
        </p:nvSpPr>
        <p:spPr>
          <a:xfrm>
            <a:off x="1051560" y="2613766"/>
            <a:ext cx="1929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Кол-во строк</a:t>
            </a:r>
            <a:r>
              <a:rPr lang="en-US" sz="2400" dirty="0">
                <a:solidFill>
                  <a:schemeClr val="bg1"/>
                </a:solidFill>
              </a:rPr>
              <a:t>: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7B1E0-8EC0-4C47-8735-883BE5108DB9}"/>
              </a:ext>
            </a:extLst>
          </p:cNvPr>
          <p:cNvSpPr txBox="1"/>
          <p:nvPr/>
        </p:nvSpPr>
        <p:spPr>
          <a:xfrm>
            <a:off x="3354573" y="2613767"/>
            <a:ext cx="7481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cs typeface="Arial" panose="020B0604020202020204" pitchFamily="34" charset="0"/>
              </a:rPr>
              <a:t>main – 820; functions – 239; forms – 335; classes - 200 </a:t>
            </a:r>
            <a:endParaRPr lang="ru-RU" sz="2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EFB4EF-5387-4E29-AC9D-7313E77CA5B3}"/>
              </a:ext>
            </a:extLst>
          </p:cNvPr>
          <p:cNvSpPr txBox="1"/>
          <p:nvPr/>
        </p:nvSpPr>
        <p:spPr>
          <a:xfrm>
            <a:off x="1051560" y="3560366"/>
            <a:ext cx="9784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Множество функций было не реализовано из-за нехватки времени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ru-RU" sz="2400" dirty="0">
                <a:solidFill>
                  <a:schemeClr val="bg1"/>
                </a:solidFill>
              </a:rPr>
              <a:t>работа админа, история транзакций, разнообразие карт вкладов и кредитов и многое др.  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D9FCC3-1216-400C-A691-F5C35054B297}"/>
              </a:ext>
            </a:extLst>
          </p:cNvPr>
          <p:cNvSpPr txBox="1"/>
          <p:nvPr/>
        </p:nvSpPr>
        <p:spPr>
          <a:xfrm>
            <a:off x="1051560" y="5087263"/>
            <a:ext cx="100888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0" i="0" dirty="0">
                <a:solidFill>
                  <a:schemeClr val="bg1"/>
                </a:solidFill>
                <a:effectLst/>
              </a:rPr>
              <a:t>Возможности для доработки : перевод в различные валюты, история переводов, усовершенствовать возможности администратора, оплата различных услуг, реальные платежные системы.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C432D1-BC32-48AB-B6C2-3A4F50B6E256}"/>
              </a:ext>
            </a:extLst>
          </p:cNvPr>
          <p:cNvSpPr txBox="1"/>
          <p:nvPr/>
        </p:nvSpPr>
        <p:spPr>
          <a:xfrm>
            <a:off x="5042666" y="469799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3053329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9920523-46B1-458B-A2FE-F0E7140388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681" t="10416" r="22047" b="267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03B00BD-662C-4BAD-8ED2-7BFD13FF92AD}"/>
              </a:ext>
            </a:extLst>
          </p:cNvPr>
          <p:cNvSpPr/>
          <p:nvPr/>
        </p:nvSpPr>
        <p:spPr>
          <a:xfrm>
            <a:off x="658761" y="529126"/>
            <a:ext cx="10874478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AC8568-56A6-4043-850B-DCEA63579950}"/>
              </a:ext>
            </a:extLst>
          </p:cNvPr>
          <p:cNvSpPr txBox="1"/>
          <p:nvPr/>
        </p:nvSpPr>
        <p:spPr>
          <a:xfrm>
            <a:off x="1611475" y="970946"/>
            <a:ext cx="89690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24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Идея проекта, для решения каких задач он создан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A40766-0A90-4FF8-AC49-D37C3162D28A}"/>
              </a:ext>
            </a:extLst>
          </p:cNvPr>
          <p:cNvSpPr txBox="1"/>
          <p:nvPr/>
        </p:nvSpPr>
        <p:spPr>
          <a:xfrm>
            <a:off x="1611475" y="1859340"/>
            <a:ext cx="88028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>
                <a:solidFill>
                  <a:schemeClr val="bg1"/>
                </a:solidFill>
              </a:rPr>
              <a:t>Идея сделать сайт банка на котором люди смогут оформлять карты, кредиты или вклады. Переводить и пополнять баланс карт. Естественно, все операции осуществляются без подключения платежных систем. </a:t>
            </a:r>
          </a:p>
        </p:txBody>
      </p:sp>
    </p:spTree>
    <p:extLst>
      <p:ext uri="{BB962C8B-B14F-4D97-AF65-F5344CB8AC3E}">
        <p14:creationId xmlns:p14="http://schemas.microsoft.com/office/powerpoint/2010/main" val="1186421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F82C49E-9C80-46BE-B865-E8E276B033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806" t="12590" r="30967" b="2722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898BB40-BF2F-449E-A8F2-D5EF540A24CD}"/>
              </a:ext>
            </a:extLst>
          </p:cNvPr>
          <p:cNvSpPr/>
          <p:nvPr/>
        </p:nvSpPr>
        <p:spPr>
          <a:xfrm>
            <a:off x="442451" y="471948"/>
            <a:ext cx="10874478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51727C-4429-4518-9F7E-D6225790A055}"/>
              </a:ext>
            </a:extLst>
          </p:cNvPr>
          <p:cNvSpPr txBox="1"/>
          <p:nvPr/>
        </p:nvSpPr>
        <p:spPr>
          <a:xfrm>
            <a:off x="1423769" y="564630"/>
            <a:ext cx="8770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>
                <a:solidFill>
                  <a:schemeClr val="bg1"/>
                </a:solidFill>
              </a:rPr>
              <a:t>Попав на сайт вы попадаете на главную страницу. Желательно сразу зарегистрироваться, потому-что большинство функций доступны только после регистрации.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AB409BE-957C-4D1D-80E6-FA54EA988F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09"/>
          <a:stretch/>
        </p:blipFill>
        <p:spPr>
          <a:xfrm>
            <a:off x="1494501" y="1857641"/>
            <a:ext cx="8628909" cy="443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089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A112BA4-61F3-42F9-B274-D28A9768AC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888" t="9916" r="28141" b="3079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DB4EA33-222E-4A66-B954-6D826EE6E1F8}"/>
              </a:ext>
            </a:extLst>
          </p:cNvPr>
          <p:cNvSpPr/>
          <p:nvPr/>
        </p:nvSpPr>
        <p:spPr>
          <a:xfrm>
            <a:off x="383457" y="588666"/>
            <a:ext cx="11223743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FD8C02-2287-41A6-B3E7-430A0A4B8C45}"/>
              </a:ext>
            </a:extLst>
          </p:cNvPr>
          <p:cNvSpPr txBox="1"/>
          <p:nvPr/>
        </p:nvSpPr>
        <p:spPr>
          <a:xfrm>
            <a:off x="584799" y="1101212"/>
            <a:ext cx="369223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0" i="0" dirty="0">
                <a:solidFill>
                  <a:schemeClr val="bg1"/>
                </a:solidFill>
                <a:effectLst/>
                <a:latin typeface="-apple-system"/>
              </a:rPr>
              <a:t>Для использования основных функций сайта необходимо сначала авторизироваться. Вы можете зарегистрироваться или войти в уже созданную учётную запись к которой в дальнейшем будут привязываться ваши банковские счета.</a:t>
            </a:r>
            <a:endParaRPr lang="ru-RU" sz="2400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B0882E1-9935-4337-A722-DBB88B79C6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269"/>
          <a:stretch/>
        </p:blipFill>
        <p:spPr>
          <a:xfrm>
            <a:off x="4188761" y="2604281"/>
            <a:ext cx="7054425" cy="366505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FBC4069-95C1-4A8B-8F9E-A32EE6A39DC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6174" r="57661" b="34805"/>
          <a:stretch/>
        </p:blipFill>
        <p:spPr>
          <a:xfrm>
            <a:off x="4188760" y="844427"/>
            <a:ext cx="7054425" cy="150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043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1C37BEF-6E3C-4C49-9772-A1020BC737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6129" t="10807" r="31626" b="288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B44670B-CC5B-4EB1-8F01-D00F5AD9C394}"/>
              </a:ext>
            </a:extLst>
          </p:cNvPr>
          <p:cNvSpPr/>
          <p:nvPr/>
        </p:nvSpPr>
        <p:spPr>
          <a:xfrm>
            <a:off x="658761" y="420329"/>
            <a:ext cx="10874478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54BD91-DFE4-4DD4-96D9-283A2D012C5B}"/>
              </a:ext>
            </a:extLst>
          </p:cNvPr>
          <p:cNvSpPr txBox="1"/>
          <p:nvPr/>
        </p:nvSpPr>
        <p:spPr>
          <a:xfrm>
            <a:off x="4441540" y="501445"/>
            <a:ext cx="33906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Форма регистрации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B31164E-CB67-4E53-BDB0-A08FC20AD5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13" t="10509" r="35242" b="7613"/>
          <a:stretch/>
        </p:blipFill>
        <p:spPr>
          <a:xfrm>
            <a:off x="921591" y="1254166"/>
            <a:ext cx="7039898" cy="49540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EB2EBF-7A0B-43C5-9391-604AAA454454}"/>
              </a:ext>
            </a:extLst>
          </p:cNvPr>
          <p:cNvSpPr txBox="1"/>
          <p:nvPr/>
        </p:nvSpPr>
        <p:spPr>
          <a:xfrm>
            <a:off x="8141881" y="3731167"/>
            <a:ext cx="29746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>
                <a:solidFill>
                  <a:schemeClr val="bg1"/>
                </a:solidFill>
              </a:rPr>
              <a:t>Функции </a:t>
            </a:r>
            <a:r>
              <a:rPr lang="en-US" sz="2200" dirty="0" err="1">
                <a:solidFill>
                  <a:schemeClr val="bg1"/>
                </a:solidFill>
              </a:rPr>
              <a:t>validate_name</a:t>
            </a:r>
            <a:r>
              <a:rPr lang="en-US" sz="2200" dirty="0">
                <a:solidFill>
                  <a:schemeClr val="bg1"/>
                </a:solidFill>
              </a:rPr>
              <a:t>, </a:t>
            </a:r>
            <a:r>
              <a:rPr lang="en-US" sz="2200" dirty="0" err="1">
                <a:solidFill>
                  <a:schemeClr val="bg1"/>
                </a:solidFill>
              </a:rPr>
              <a:t>validate_surname</a:t>
            </a:r>
            <a:r>
              <a:rPr lang="en-US" sz="2200" dirty="0">
                <a:solidFill>
                  <a:schemeClr val="bg1"/>
                </a:solidFill>
              </a:rPr>
              <a:t>, </a:t>
            </a:r>
            <a:r>
              <a:rPr lang="en-US" sz="2200" dirty="0" err="1">
                <a:solidFill>
                  <a:schemeClr val="bg1"/>
                </a:solidFill>
              </a:rPr>
              <a:t>validate_age</a:t>
            </a:r>
            <a:r>
              <a:rPr lang="ru-RU" sz="2200" dirty="0">
                <a:solidFill>
                  <a:schemeClr val="bg1"/>
                </a:solidFill>
              </a:rPr>
              <a:t> нужны для проверки формата ввода.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A3E080-28B7-4AC9-B0EA-A90170002974}"/>
              </a:ext>
            </a:extLst>
          </p:cNvPr>
          <p:cNvSpPr txBox="1"/>
          <p:nvPr/>
        </p:nvSpPr>
        <p:spPr>
          <a:xfrm>
            <a:off x="8141881" y="1259635"/>
            <a:ext cx="31285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>
                <a:solidFill>
                  <a:schemeClr val="bg1"/>
                </a:solidFill>
              </a:rPr>
              <a:t>Поля для заполнения</a:t>
            </a:r>
            <a:r>
              <a:rPr lang="en-US" sz="2200" dirty="0">
                <a:solidFill>
                  <a:schemeClr val="bg1"/>
                </a:solidFill>
              </a:rPr>
              <a:t>:</a:t>
            </a:r>
            <a:endParaRPr lang="ru-RU" sz="2200" dirty="0">
              <a:solidFill>
                <a:schemeClr val="bg1"/>
              </a:solidFill>
            </a:endParaRPr>
          </a:p>
          <a:p>
            <a:r>
              <a:rPr lang="en-US" sz="2200" dirty="0">
                <a:solidFill>
                  <a:schemeClr val="bg1"/>
                </a:solidFill>
              </a:rPr>
              <a:t>email, password(2), surname, name, age, address. </a:t>
            </a:r>
            <a:endParaRPr lang="ru-RU" sz="2200" dirty="0">
              <a:solidFill>
                <a:schemeClr val="bg1"/>
              </a:solidFill>
            </a:endParaRPr>
          </a:p>
        </p:txBody>
      </p:sp>
      <p:sp>
        <p:nvSpPr>
          <p:cNvPr id="12" name="Знак ''минус'' 11">
            <a:extLst>
              <a:ext uri="{FF2B5EF4-FFF2-40B4-BE49-F238E27FC236}">
                <a16:creationId xmlns:a16="http://schemas.microsoft.com/office/drawing/2014/main" id="{F4828357-180E-4F1F-A5C0-F82E9012EB0A}"/>
              </a:ext>
            </a:extLst>
          </p:cNvPr>
          <p:cNvSpPr/>
          <p:nvPr/>
        </p:nvSpPr>
        <p:spPr>
          <a:xfrm>
            <a:off x="7779046" y="3131924"/>
            <a:ext cx="2974622" cy="190747"/>
          </a:xfrm>
          <a:prstGeom prst="mathMinus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205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BE0456-E97E-4A2B-86EA-5FB72C404B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887" t="10213" r="7822" b="85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185A134-323C-4957-B0EA-C2D7DF730005}"/>
              </a:ext>
            </a:extLst>
          </p:cNvPr>
          <p:cNvSpPr/>
          <p:nvPr/>
        </p:nvSpPr>
        <p:spPr>
          <a:xfrm>
            <a:off x="658761" y="420329"/>
            <a:ext cx="10874478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F796A0-CC41-4579-B9E6-9CF775ADF36E}"/>
              </a:ext>
            </a:extLst>
          </p:cNvPr>
          <p:cNvSpPr txBox="1"/>
          <p:nvPr/>
        </p:nvSpPr>
        <p:spPr>
          <a:xfrm>
            <a:off x="1056967" y="536185"/>
            <a:ext cx="10078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i="0" dirty="0">
                <a:solidFill>
                  <a:schemeClr val="bg1"/>
                </a:solidFill>
                <a:effectLst/>
              </a:rPr>
              <a:t>После авторизации вы можете воспользоваться услугами банка, а именно:</a:t>
            </a:r>
            <a:endParaRPr lang="ru-RU" sz="2400" b="1" dirty="0">
              <a:solidFill>
                <a:schemeClr val="bg1"/>
              </a:solidFill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544E6C7-C6D8-40E9-B13E-9CF0CF7642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732" t="9749" r="50968" b="71326"/>
          <a:stretch/>
        </p:blipFill>
        <p:spPr>
          <a:xfrm>
            <a:off x="1056967" y="3039529"/>
            <a:ext cx="2424281" cy="194030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7F37159-A1ED-4997-9F94-235F03EE172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529"/>
          <a:stretch/>
        </p:blipFill>
        <p:spPr>
          <a:xfrm>
            <a:off x="4564624" y="2672022"/>
            <a:ext cx="6570407" cy="34043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2D87D63-E1CD-4C9A-9F5B-A76753D3D50A}"/>
              </a:ext>
            </a:extLst>
          </p:cNvPr>
          <p:cNvSpPr txBox="1"/>
          <p:nvPr/>
        </p:nvSpPr>
        <p:spPr>
          <a:xfrm>
            <a:off x="1056967" y="1647988"/>
            <a:ext cx="26368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Вы можете выбрать какой тип карты оформить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FBAF27-9A98-4B7F-B493-D73CCAB52CE9}"/>
              </a:ext>
            </a:extLst>
          </p:cNvPr>
          <p:cNvSpPr txBox="1"/>
          <p:nvPr/>
        </p:nvSpPr>
        <p:spPr>
          <a:xfrm>
            <a:off x="4564624" y="1731425"/>
            <a:ext cx="65704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Далее вы можете выбрать карту которая подходит вам по условиям</a:t>
            </a:r>
          </a:p>
        </p:txBody>
      </p:sp>
      <p:sp>
        <p:nvSpPr>
          <p:cNvPr id="20" name="Знак ''минус'' 19">
            <a:extLst>
              <a:ext uri="{FF2B5EF4-FFF2-40B4-BE49-F238E27FC236}">
                <a16:creationId xmlns:a16="http://schemas.microsoft.com/office/drawing/2014/main" id="{07BA3077-17DF-4601-BFA4-C45CF762EA29}"/>
              </a:ext>
            </a:extLst>
          </p:cNvPr>
          <p:cNvSpPr/>
          <p:nvPr/>
        </p:nvSpPr>
        <p:spPr>
          <a:xfrm rot="5400000">
            <a:off x="1088844" y="3765427"/>
            <a:ext cx="5861185" cy="326030"/>
          </a:xfrm>
          <a:prstGeom prst="mathMin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96621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8763E66-068F-4140-9336-301C300E1A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452" t="10859" r="35767" b="2821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D842EC1-4A3C-4B74-8B8A-9599CDFC974C}"/>
              </a:ext>
            </a:extLst>
          </p:cNvPr>
          <p:cNvSpPr/>
          <p:nvPr/>
        </p:nvSpPr>
        <p:spPr>
          <a:xfrm>
            <a:off x="658761" y="420329"/>
            <a:ext cx="10874478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9C8E52-ED80-4D6F-BC65-5EDF83702F05}"/>
              </a:ext>
            </a:extLst>
          </p:cNvPr>
          <p:cNvSpPr txBox="1"/>
          <p:nvPr/>
        </p:nvSpPr>
        <p:spPr>
          <a:xfrm>
            <a:off x="4509091" y="491613"/>
            <a:ext cx="32771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Оформление карты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3C78BC-D454-4ED2-A5DC-8A08D10F8EFF}"/>
              </a:ext>
            </a:extLst>
          </p:cNvPr>
          <p:cNvSpPr txBox="1"/>
          <p:nvPr/>
        </p:nvSpPr>
        <p:spPr>
          <a:xfrm>
            <a:off x="2536723" y="1086117"/>
            <a:ext cx="10530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После выбора карты необходимо заполнить форму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05AC430-7C7C-4B2D-B95A-FD94A9B936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072"/>
          <a:stretch/>
        </p:blipFill>
        <p:spPr>
          <a:xfrm>
            <a:off x="1794013" y="1877207"/>
            <a:ext cx="8603973" cy="419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479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414C444-D949-4C4F-A7E5-08704302CF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403" t="9916" r="33665" b="2693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B2A83B9-A9FB-4769-940A-7E3B040AE959}"/>
              </a:ext>
            </a:extLst>
          </p:cNvPr>
          <p:cNvSpPr/>
          <p:nvPr/>
        </p:nvSpPr>
        <p:spPr>
          <a:xfrm>
            <a:off x="658760" y="420329"/>
            <a:ext cx="10874478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A7C38-9D8B-4FEB-A4F7-6E816C20676D}"/>
              </a:ext>
            </a:extLst>
          </p:cNvPr>
          <p:cNvSpPr txBox="1"/>
          <p:nvPr/>
        </p:nvSpPr>
        <p:spPr>
          <a:xfrm>
            <a:off x="3696560" y="540774"/>
            <a:ext cx="5301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Форма оформления кредитной карты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CE64C36-8BAD-434D-86AD-1D305F3107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20" r="31532" b="6350"/>
          <a:stretch/>
        </p:blipFill>
        <p:spPr>
          <a:xfrm>
            <a:off x="4127613" y="1236181"/>
            <a:ext cx="7093947" cy="47418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5E63E24-EDEA-4876-B1EF-9A5AC008A3B3}"/>
              </a:ext>
            </a:extLst>
          </p:cNvPr>
          <p:cNvSpPr txBox="1"/>
          <p:nvPr/>
        </p:nvSpPr>
        <p:spPr>
          <a:xfrm>
            <a:off x="970440" y="1236181"/>
            <a:ext cx="295263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chemeClr val="bg1"/>
                </a:solidFill>
              </a:rPr>
              <a:t>Поля для заполнения</a:t>
            </a:r>
            <a:r>
              <a:rPr lang="en-US" sz="1800" dirty="0">
                <a:solidFill>
                  <a:schemeClr val="bg1"/>
                </a:solidFill>
              </a:rPr>
              <a:t>:</a:t>
            </a:r>
            <a:endParaRPr lang="ru-RU" sz="1800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ФИО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ru-RU" dirty="0">
                <a:solidFill>
                  <a:schemeClr val="bg1"/>
                </a:solidFill>
              </a:rPr>
              <a:t>тел</a:t>
            </a:r>
            <a:r>
              <a:rPr lang="en-US" dirty="0">
                <a:solidFill>
                  <a:schemeClr val="bg1"/>
                </a:solidFill>
              </a:rPr>
              <a:t>;</a:t>
            </a:r>
            <a:r>
              <a:rPr lang="ru-RU" dirty="0">
                <a:solidFill>
                  <a:schemeClr val="bg1"/>
                </a:solidFill>
              </a:rPr>
              <a:t> номер и серия паспорта, дата рождения, место работы, сумма кредита. </a:t>
            </a:r>
            <a:endParaRPr lang="ru-RU" sz="1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CA7797-DC78-4812-BF6C-83FD392859B2}"/>
              </a:ext>
            </a:extLst>
          </p:cNvPr>
          <p:cNvSpPr txBox="1"/>
          <p:nvPr/>
        </p:nvSpPr>
        <p:spPr>
          <a:xfrm>
            <a:off x="970440" y="3821324"/>
            <a:ext cx="27261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chemeClr val="bg1"/>
                </a:solidFill>
              </a:rPr>
              <a:t>Функции нужны для проверки формата ввода.</a:t>
            </a:r>
          </a:p>
        </p:txBody>
      </p:sp>
      <p:sp>
        <p:nvSpPr>
          <p:cNvPr id="12" name="Знак ''минус'' 11">
            <a:extLst>
              <a:ext uri="{FF2B5EF4-FFF2-40B4-BE49-F238E27FC236}">
                <a16:creationId xmlns:a16="http://schemas.microsoft.com/office/drawing/2014/main" id="{6E17414B-37B3-42FB-BB3E-5D090EF6323D}"/>
              </a:ext>
            </a:extLst>
          </p:cNvPr>
          <p:cNvSpPr/>
          <p:nvPr/>
        </p:nvSpPr>
        <p:spPr>
          <a:xfrm>
            <a:off x="823611" y="3333626"/>
            <a:ext cx="2974622" cy="190747"/>
          </a:xfrm>
          <a:prstGeom prst="mathMinus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6135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C9C7BF-BCE3-407A-BAFF-D4D445A3C1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486" t="10362" r="34191" b="271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31FFF3-E757-4C44-B643-595A4FEA5C96}"/>
              </a:ext>
            </a:extLst>
          </p:cNvPr>
          <p:cNvSpPr/>
          <p:nvPr/>
        </p:nvSpPr>
        <p:spPr>
          <a:xfrm>
            <a:off x="658761" y="420329"/>
            <a:ext cx="10874478" cy="6017342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539C90-6913-4E2E-AD8E-5B6EE56F7F86}"/>
              </a:ext>
            </a:extLst>
          </p:cNvPr>
          <p:cNvSpPr txBox="1"/>
          <p:nvPr/>
        </p:nvSpPr>
        <p:spPr>
          <a:xfrm>
            <a:off x="2804009" y="560438"/>
            <a:ext cx="6583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После оформления отображаются данные карты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1323585-18B5-49AC-9C45-9C05C03CC8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058"/>
          <a:stretch/>
        </p:blipFill>
        <p:spPr>
          <a:xfrm>
            <a:off x="1127601" y="1162212"/>
            <a:ext cx="9936797" cy="490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67296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1511</TotalTime>
  <Words>555</Words>
  <Application>Microsoft Office PowerPoint</Application>
  <PresentationFormat>Широкоэкранный</PresentationFormat>
  <Paragraphs>44</Paragraphs>
  <Slides>17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-apple-system</vt:lpstr>
      <vt:lpstr>Arial</vt:lpstr>
      <vt:lpstr>Arial Rounded MT Bold</vt:lpstr>
      <vt:lpstr>Calibri</vt:lpstr>
      <vt:lpstr>Calibri Light</vt:lpstr>
      <vt:lpstr>Roboto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sasha</dc:creator>
  <cp:lastModifiedBy>sasha</cp:lastModifiedBy>
  <cp:revision>35</cp:revision>
  <dcterms:created xsi:type="dcterms:W3CDTF">2021-04-20T17:46:52Z</dcterms:created>
  <dcterms:modified xsi:type="dcterms:W3CDTF">2021-04-25T13:04:09Z</dcterms:modified>
</cp:coreProperties>
</file>

<file path=docProps/thumbnail.jpeg>
</file>